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7" r:id="rId3"/>
    <p:sldId id="269" r:id="rId4"/>
    <p:sldId id="266" r:id="rId5"/>
    <p:sldId id="262" r:id="rId6"/>
    <p:sldId id="297" r:id="rId7"/>
    <p:sldId id="260" r:id="rId8"/>
    <p:sldId id="273" r:id="rId9"/>
    <p:sldId id="275" r:id="rId10"/>
    <p:sldId id="277" r:id="rId11"/>
    <p:sldId id="279" r:id="rId12"/>
    <p:sldId id="281" r:id="rId13"/>
    <p:sldId id="285" r:id="rId14"/>
    <p:sldId id="299" r:id="rId15"/>
    <p:sldId id="300" r:id="rId16"/>
    <p:sldId id="287" r:id="rId17"/>
    <p:sldId id="289" r:id="rId18"/>
    <p:sldId id="291" r:id="rId19"/>
    <p:sldId id="293" r:id="rId20"/>
    <p:sldId id="301" r:id="rId2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FBB4C3-7C24-4033-B305-15F4C68CA0A9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2C726-E05B-4581-9D21-69FFEDCE32C9}" type="slidenum">
              <a:rPr lang="hr-HR"/>
              <a:pPr/>
              <a:t>1</a:t>
            </a:fld>
            <a:endParaRPr lang="hr-HR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8D49-1D26-45A6-9BCD-652018C3A45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EDDF9-8606-4F2E-805A-0CFBF199CF7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69A10-C37B-4B81-A87D-C8A7A7DD258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3B2E5-1783-4951-8576-2071084DF0D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51075-C07D-444C-A5DE-6297DE82F3D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4BDAE-8FD2-4269-9AF2-1D791FCC202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06953-D96D-4252-90C5-BDCA1119002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991FC-0AD7-440F-B151-063EDD85CFF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C2A6-885A-4843-BD69-79DB32F94B4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270A-FC6A-40CE-BB3C-D234019C5E6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A5720-6EAB-4627-B283-09B5D55D623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EFB625-BAE9-460B-B806-BD90F584CA74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1773238"/>
            <a:ext cx="8039100" cy="3743325"/>
          </a:xfrm>
        </p:spPr>
        <p:txBody>
          <a:bodyPr/>
          <a:lstStyle/>
          <a:p>
            <a:r>
              <a:rPr lang="hr-HR" sz="4000" b="1">
                <a:solidFill>
                  <a:schemeClr val="accent2"/>
                </a:solidFill>
                <a:latin typeface="Arial Narrow" pitchFamily="34" charset="0"/>
              </a:rPr>
              <a:t/>
            </a:r>
            <a:br>
              <a:rPr lang="hr-HR" sz="4000" b="1">
                <a:solidFill>
                  <a:schemeClr val="accent2"/>
                </a:solidFill>
                <a:latin typeface="Arial Narrow" pitchFamily="34" charset="0"/>
              </a:rPr>
            </a:br>
            <a:r>
              <a:rPr lang="hr-HR" sz="2800"/>
              <a:t>IZRADA NASTAVNIH PROGRAMA PREMA PRISTUPU TEMELJENOM NA ISHODIMA UČENJA</a:t>
            </a:r>
            <a:br>
              <a:rPr lang="hr-HR" sz="2800"/>
            </a:br>
            <a:r>
              <a:rPr lang="hr-HR" sz="2800"/>
              <a:t/>
            </a:r>
            <a:br>
              <a:rPr lang="hr-HR" sz="2800"/>
            </a:br>
            <a:r>
              <a:rPr lang="hr-HR" sz="2000"/>
              <a:t>Program osposobljavanja sveučilišnih nastavnika</a:t>
            </a:r>
            <a:br>
              <a:rPr lang="hr-HR" sz="2000"/>
            </a:br>
            <a:r>
              <a:rPr lang="hr-HR" sz="2000"/>
              <a:t/>
            </a:r>
            <a:br>
              <a:rPr lang="hr-HR" sz="2000"/>
            </a:br>
            <a:r>
              <a:rPr lang="hr-HR" sz="2000"/>
              <a:t>Medicinski fakultet Sveučilišta u Rijeci</a:t>
            </a:r>
            <a:br>
              <a:rPr lang="hr-HR" sz="2000"/>
            </a:br>
            <a:r>
              <a:rPr lang="hr-HR" sz="2000"/>
              <a:t>Prof.dr.sc. Dragica Bobinac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84150" y="60325"/>
            <a:ext cx="8745538" cy="6681788"/>
            <a:chOff x="126" y="38"/>
            <a:chExt cx="5968" cy="4209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4C4884">
                    <a:gamma/>
                    <a:tint val="10196"/>
                    <a:invGamma/>
                  </a:srgbClr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4C4884">
                    <a:gamma/>
                    <a:tint val="10196"/>
                    <a:invGamma/>
                  </a:srgbClr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102" name="Picture 6" descr="Logo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</p:spPr>
        </p:pic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384175" y="176213"/>
            <a:ext cx="8745538" cy="6681787"/>
            <a:chOff x="126" y="38"/>
            <a:chExt cx="5968" cy="4209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4C4884">
                    <a:gamma/>
                    <a:tint val="10196"/>
                    <a:invGamma/>
                  </a:srgbClr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4C4884">
                    <a:gamma/>
                    <a:tint val="10196"/>
                    <a:invGamma/>
                  </a:srgbClr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106" name="Picture 10" descr="Logo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</p:spPr>
        </p:pic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828800" y="4794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chemeClr val="accent2"/>
                </a:solidFill>
              </a:rPr>
              <a:t/>
            </a:r>
            <a:br>
              <a:rPr lang="hr-HR" b="1">
                <a:solidFill>
                  <a:schemeClr val="accent2"/>
                </a:solidFill>
              </a:rPr>
            </a:br>
            <a:endParaRPr lang="hr-HR" b="1">
              <a:solidFill>
                <a:schemeClr val="accent2"/>
              </a:solidFill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403350" y="476250"/>
            <a:ext cx="598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b="1">
                <a:solidFill>
                  <a:schemeClr val="accent2"/>
                </a:solidFill>
              </a:rPr>
              <a:t>Akcijski plan za uvođenje ishoda učenja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/>
              <a:t>ISHODI UČENJA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hr-HR" sz="3400" b="1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hr-HR" sz="3400" b="1">
                <a:solidFill>
                  <a:srgbClr val="3333CC"/>
                </a:solidFill>
              </a:rPr>
              <a:t>1. PRAVILNO FORMULIRANJE ISHODA UČENJA STUDENATA – </a:t>
            </a:r>
            <a:r>
              <a:rPr lang="hr-HR" sz="3400" b="1" i="1">
                <a:solidFill>
                  <a:srgbClr val="3333CC"/>
                </a:solidFill>
              </a:rPr>
              <a:t>CONDITIO SINE QUA NON</a:t>
            </a:r>
            <a:r>
              <a:rPr lang="hr-HR" sz="3400" b="1">
                <a:solidFill>
                  <a:srgbClr val="3333CC"/>
                </a:solidFill>
              </a:rPr>
              <a:t> ZA ADEKVATNU PRIMJENU PRISTUPA STUDIJU TEMELJENOM NA ISHODIMA UČENJA</a:t>
            </a:r>
            <a:endParaRPr lang="hr-HR">
              <a:solidFill>
                <a:srgbClr val="3333CC"/>
              </a:solidFill>
            </a:endParaRPr>
          </a:p>
          <a:p>
            <a:endParaRPr lang="hr-HR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/>
              <a:t>DVIJE (JEDNOSTAVNE) UPUTE ZA PRAVILNO FORMULIRANJE ISHODA UČENJA: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  <a:p>
            <a:r>
              <a:rPr lang="hr-HR"/>
              <a:t>Fokusirati se na ono što će student moći/biti u stanju napraviti nakon određenog perioda studiranja</a:t>
            </a:r>
            <a:endParaRPr lang="hr-HR">
              <a:solidFill>
                <a:srgbClr val="CC0000"/>
              </a:solidFill>
            </a:endParaRPr>
          </a:p>
          <a:p>
            <a:r>
              <a:rPr lang="hr-HR"/>
              <a:t>Pri tom koristiti jasne, konkretne i precizne (mjerljive) aktivnosti - ishode učenja </a:t>
            </a:r>
          </a:p>
          <a:p>
            <a:pPr>
              <a:buFontTx/>
              <a:buNone/>
            </a:pPr>
            <a:endParaRPr lang="hr-HR"/>
          </a:p>
          <a:p>
            <a:pPr>
              <a:buFontTx/>
              <a:buNone/>
            </a:pP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 OVO MOŽE POMOĆI: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Započnite definiranje očekivanih ishoda učenja ovako: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r-HR"/>
              <a:t>“Nakon određenog perioda studiranja/učenja studenti će biti sposobni učiniti sljedeće:</a:t>
            </a:r>
            <a:r>
              <a:rPr lang="en-GB"/>
              <a:t> …</a:t>
            </a:r>
            <a:r>
              <a:rPr lang="hr-HR"/>
              <a:t>”</a:t>
            </a:r>
            <a:r>
              <a:rPr lang="en-GB"/>
              <a:t> </a:t>
            </a:r>
            <a:br>
              <a:rPr lang="en-GB"/>
            </a:br>
            <a:endParaRPr lang="hr-HR"/>
          </a:p>
          <a:p>
            <a:pPr>
              <a:lnSpc>
                <a:spcPct val="90000"/>
              </a:lnSpc>
            </a:pPr>
            <a:r>
              <a:rPr lang="hr-HR"/>
              <a:t>Jasno definirani ishod učenja govori: </a:t>
            </a:r>
          </a:p>
          <a:p>
            <a:pPr lvl="1">
              <a:lnSpc>
                <a:spcPct val="90000"/>
              </a:lnSpc>
            </a:pPr>
            <a:r>
              <a:rPr lang="hr-HR"/>
              <a:t>Što će studenti biti u stanju napraviti </a:t>
            </a:r>
          </a:p>
          <a:p>
            <a:pPr lvl="1">
              <a:lnSpc>
                <a:spcPct val="90000"/>
              </a:lnSpc>
            </a:pPr>
            <a:r>
              <a:rPr lang="hr-HR"/>
              <a:t>U kojim okolnostima će to napraviti </a:t>
            </a:r>
          </a:p>
          <a:p>
            <a:pPr lvl="1">
              <a:lnSpc>
                <a:spcPct val="90000"/>
              </a:lnSpc>
            </a:pPr>
            <a:r>
              <a:rPr lang="hr-HR"/>
              <a:t>Koliko uspješno to mora učiniti.</a:t>
            </a:r>
          </a:p>
          <a:p>
            <a:pPr>
              <a:lnSpc>
                <a:spcPct val="90000"/>
              </a:lnSpc>
            </a:pP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I OVO MOŽE POMOĆI – GLAGOLI!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r-HR" b="1"/>
              <a:t>PRECIZNI</a:t>
            </a:r>
          </a:p>
          <a:p>
            <a:pPr>
              <a:lnSpc>
                <a:spcPct val="90000"/>
              </a:lnSpc>
            </a:pPr>
            <a:r>
              <a:rPr lang="hr-HR"/>
              <a:t>Analizirati…</a:t>
            </a:r>
          </a:p>
          <a:p>
            <a:pPr>
              <a:lnSpc>
                <a:spcPct val="90000"/>
              </a:lnSpc>
            </a:pPr>
            <a:r>
              <a:rPr lang="hr-HR"/>
              <a:t>Opisati…</a:t>
            </a:r>
          </a:p>
          <a:p>
            <a:pPr>
              <a:lnSpc>
                <a:spcPct val="90000"/>
              </a:lnSpc>
            </a:pPr>
            <a:r>
              <a:rPr lang="hr-HR"/>
              <a:t>Definirati…</a:t>
            </a:r>
          </a:p>
          <a:p>
            <a:pPr>
              <a:lnSpc>
                <a:spcPct val="90000"/>
              </a:lnSpc>
            </a:pPr>
            <a:r>
              <a:rPr lang="hr-HR"/>
              <a:t>Napraviti…</a:t>
            </a:r>
          </a:p>
          <a:p>
            <a:pPr>
              <a:lnSpc>
                <a:spcPct val="90000"/>
              </a:lnSpc>
            </a:pPr>
            <a:r>
              <a:rPr lang="hr-HR"/>
              <a:t>Usporediti…</a:t>
            </a:r>
          </a:p>
          <a:p>
            <a:pPr>
              <a:lnSpc>
                <a:spcPct val="90000"/>
              </a:lnSpc>
            </a:pPr>
            <a:r>
              <a:rPr lang="hr-HR"/>
              <a:t>Razlikovati…</a:t>
            </a:r>
          </a:p>
          <a:p>
            <a:pPr>
              <a:lnSpc>
                <a:spcPct val="90000"/>
              </a:lnSpc>
            </a:pPr>
            <a:r>
              <a:rPr lang="hr-HR"/>
              <a:t>Argumentirati…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5375" y="1557338"/>
            <a:ext cx="3914775" cy="4462462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b="1"/>
              <a:t>NEPRECIZNI</a:t>
            </a:r>
          </a:p>
          <a:p>
            <a:r>
              <a:rPr lang="hr-HR"/>
              <a:t>Znati…</a:t>
            </a:r>
          </a:p>
          <a:p>
            <a:r>
              <a:rPr lang="hr-HR"/>
              <a:t>Razumjeti…</a:t>
            </a:r>
          </a:p>
          <a:p>
            <a:r>
              <a:rPr lang="hr-HR"/>
              <a:t>Cijeniti…</a:t>
            </a:r>
          </a:p>
          <a:p>
            <a:r>
              <a:rPr lang="hr-HR"/>
              <a:t>Zapamtiti…</a:t>
            </a:r>
          </a:p>
          <a:p>
            <a:r>
              <a:rPr lang="hr-HR"/>
              <a:t>Upoznati…</a:t>
            </a:r>
          </a:p>
          <a:p>
            <a:r>
              <a:rPr lang="hr-HR"/>
              <a:t>Naučiti…</a:t>
            </a:r>
          </a:p>
          <a:p>
            <a:r>
              <a:rPr lang="hr-HR"/>
              <a:t>Osvijestiti…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Primjer pisanja ishoda učenja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Radnja – identificiraj prisutnost ili odsutnost</a:t>
            </a:r>
          </a:p>
          <a:p>
            <a:pPr>
              <a:lnSpc>
                <a:spcPct val="90000"/>
              </a:lnSpc>
            </a:pPr>
            <a:r>
              <a:rPr lang="hr-HR" sz="2800">
                <a:solidFill>
                  <a:schemeClr val="accent2"/>
                </a:solidFill>
              </a:rPr>
              <a:t>Sadržaj – zasjenjenje plućnog parenhima</a:t>
            </a:r>
          </a:p>
          <a:p>
            <a:pPr>
              <a:lnSpc>
                <a:spcPct val="90000"/>
              </a:lnSpc>
            </a:pPr>
            <a:r>
              <a:rPr lang="hr-HR" sz="2800">
                <a:solidFill>
                  <a:srgbClr val="CC3300"/>
                </a:solidFill>
              </a:rPr>
              <a:t>Uvjeti – na frontalnim Rtg prsnog koša</a:t>
            </a:r>
          </a:p>
          <a:p>
            <a:pPr>
              <a:lnSpc>
                <a:spcPct val="90000"/>
              </a:lnSpc>
            </a:pPr>
            <a:r>
              <a:rPr lang="hr-HR" sz="2800">
                <a:solidFill>
                  <a:srgbClr val="008000"/>
                </a:solidFill>
              </a:rPr>
              <a:t>Kriterij – promjer veći od 2 cm u 80% slučajeva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800"/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/>
              <a:t>Primjer: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/>
              <a:t>   Idetificiraj </a:t>
            </a:r>
            <a:r>
              <a:rPr lang="hr-HR" sz="2800">
                <a:solidFill>
                  <a:srgbClr val="CC3300"/>
                </a:solidFill>
              </a:rPr>
              <a:t>na frontalnim rendgenogramima prsnog koša</a:t>
            </a:r>
            <a:r>
              <a:rPr lang="hr-HR" sz="2800"/>
              <a:t> prisutnost ili odsutnost </a:t>
            </a:r>
            <a:r>
              <a:rPr lang="hr-HR" sz="2800">
                <a:solidFill>
                  <a:schemeClr val="accent2"/>
                </a:solidFill>
              </a:rPr>
              <a:t>zasjenjenja plućnog parenhima</a:t>
            </a:r>
            <a:r>
              <a:rPr lang="hr-HR" sz="2800"/>
              <a:t> </a:t>
            </a:r>
            <a:r>
              <a:rPr lang="hr-HR" sz="2800">
                <a:solidFill>
                  <a:srgbClr val="008000"/>
                </a:solidFill>
              </a:rPr>
              <a:t>promjera većeg od 2 cm u 80% slučajeva.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Primjer jednog nastavnog sata anatomije – definirati ishode učenja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 i="1">
                <a:solidFill>
                  <a:schemeClr val="hlink"/>
                </a:solidFill>
              </a:rPr>
              <a:t>Opisati</a:t>
            </a:r>
            <a:r>
              <a:rPr lang="hr-HR" sz="2400">
                <a:solidFill>
                  <a:schemeClr val="hlink"/>
                </a:solidFill>
              </a:rPr>
              <a:t> </a:t>
            </a:r>
            <a:r>
              <a:rPr lang="hr-HR" sz="2400">
                <a:solidFill>
                  <a:schemeClr val="folHlink"/>
                </a:solidFill>
              </a:rPr>
              <a:t>put</a:t>
            </a:r>
            <a:r>
              <a:rPr lang="hr-HR" sz="2400"/>
              <a:t> a. carotis comm., a. carotis int. i a. carotis ext. </a:t>
            </a:r>
            <a:r>
              <a:rPr lang="hr-HR" sz="2400">
                <a:solidFill>
                  <a:schemeClr val="hlink"/>
                </a:solidFill>
              </a:rPr>
              <a:t>Nabrojiti</a:t>
            </a:r>
            <a:r>
              <a:rPr lang="hr-HR" sz="2400"/>
              <a:t> i </a:t>
            </a:r>
            <a:r>
              <a:rPr lang="hr-HR" sz="2400">
                <a:solidFill>
                  <a:schemeClr val="hlink"/>
                </a:solidFill>
              </a:rPr>
              <a:t>opisati</a:t>
            </a:r>
            <a:r>
              <a:rPr lang="hr-HR" sz="2400"/>
              <a:t> </a:t>
            </a:r>
            <a:r>
              <a:rPr lang="hr-HR" sz="2400">
                <a:solidFill>
                  <a:schemeClr val="folHlink"/>
                </a:solidFill>
              </a:rPr>
              <a:t>put</a:t>
            </a:r>
            <a:r>
              <a:rPr lang="hr-HR" sz="2400"/>
              <a:t> kolateralnih i terminalnih grana a. carotis ext.</a:t>
            </a:r>
          </a:p>
          <a:p>
            <a:pPr>
              <a:lnSpc>
                <a:spcPct val="90000"/>
              </a:lnSpc>
            </a:pPr>
            <a:r>
              <a:rPr lang="hr-HR" sz="2400" i="1">
                <a:solidFill>
                  <a:schemeClr val="hlink"/>
                </a:solidFill>
              </a:rPr>
              <a:t>Objasniti</a:t>
            </a:r>
            <a:r>
              <a:rPr lang="hr-HR" sz="2400"/>
              <a:t> područje irigacije za svaku arteriju</a:t>
            </a:r>
          </a:p>
          <a:p>
            <a:pPr>
              <a:lnSpc>
                <a:spcPct val="90000"/>
              </a:lnSpc>
            </a:pPr>
            <a:r>
              <a:rPr lang="hr-HR" sz="2400" i="1">
                <a:solidFill>
                  <a:schemeClr val="hlink"/>
                </a:solidFill>
              </a:rPr>
              <a:t>Pokazati</a:t>
            </a:r>
            <a:r>
              <a:rPr lang="hr-HR" sz="2400" i="1"/>
              <a:t> </a:t>
            </a:r>
            <a:r>
              <a:rPr lang="hr-HR" sz="2400"/>
              <a:t>na preparatu glave i vrata navedene anatomske strukture</a:t>
            </a:r>
          </a:p>
          <a:p>
            <a:pPr>
              <a:lnSpc>
                <a:spcPct val="90000"/>
              </a:lnSpc>
            </a:pPr>
            <a:r>
              <a:rPr lang="hr-HR" sz="2400" i="1">
                <a:solidFill>
                  <a:schemeClr val="hlink"/>
                </a:solidFill>
              </a:rPr>
              <a:t>Opisati</a:t>
            </a:r>
            <a:r>
              <a:rPr lang="hr-HR" sz="2400"/>
              <a:t> skeletotopske i sintopske topografske odnose u svakoj regiji kroz koju navedene strukture prolaze. </a:t>
            </a:r>
          </a:p>
          <a:p>
            <a:pPr>
              <a:lnSpc>
                <a:spcPct val="90000"/>
              </a:lnSpc>
            </a:pPr>
            <a:r>
              <a:rPr lang="hr-HR" sz="2400">
                <a:solidFill>
                  <a:schemeClr val="hlink"/>
                </a:solidFill>
              </a:rPr>
              <a:t>Primjeniti</a:t>
            </a:r>
            <a:r>
              <a:rPr lang="hr-HR" sz="2400">
                <a:solidFill>
                  <a:schemeClr val="folHlink"/>
                </a:solidFill>
              </a:rPr>
              <a:t> </a:t>
            </a:r>
            <a:r>
              <a:rPr lang="hr-HR" sz="2400"/>
              <a:t>stečena znanja – </a:t>
            </a:r>
            <a:r>
              <a:rPr lang="hr-HR" sz="2400">
                <a:solidFill>
                  <a:schemeClr val="hlink"/>
                </a:solidFill>
              </a:rPr>
              <a:t>naglasiti</a:t>
            </a:r>
            <a:r>
              <a:rPr lang="hr-HR" sz="2400"/>
              <a:t> značenje visine bifurkacije zajedničke karotide, </a:t>
            </a:r>
            <a:r>
              <a:rPr lang="hr-HR" sz="2400">
                <a:solidFill>
                  <a:schemeClr val="hlink"/>
                </a:solidFill>
              </a:rPr>
              <a:t>definirati</a:t>
            </a:r>
            <a:r>
              <a:rPr lang="hr-HR" sz="2400"/>
              <a:t> ulogu karotidnog sinusa i tijela, </a:t>
            </a:r>
            <a:r>
              <a:rPr lang="hr-HR" sz="2400">
                <a:solidFill>
                  <a:schemeClr val="hlink"/>
                </a:solidFill>
              </a:rPr>
              <a:t>opisati</a:t>
            </a:r>
            <a:r>
              <a:rPr lang="hr-HR" sz="2400"/>
              <a:t> mjesto gdje se palpira puls karotidne, facijalne i površne temporalne arterije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KOMENTARI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600200"/>
            <a:ext cx="8759825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/>
              <a:t>Nastavnici često formuliraju ishode učenja tako da iskažu svoja očekivanja u terminima poput </a:t>
            </a:r>
            <a:r>
              <a:rPr lang="hr-HR" sz="2000" i="1"/>
              <a:t>studenti će naučiti</a:t>
            </a:r>
            <a:r>
              <a:rPr lang="hr-HR" sz="2000"/>
              <a:t>, </a:t>
            </a:r>
            <a:r>
              <a:rPr lang="hr-HR" sz="2000" i="1"/>
              <a:t>usvojiti,</a:t>
            </a:r>
            <a:r>
              <a:rPr lang="hr-HR" sz="2000"/>
              <a:t> </a:t>
            </a:r>
            <a:r>
              <a:rPr lang="hr-HR" sz="2000" i="1"/>
              <a:t>razumjeti</a:t>
            </a:r>
            <a:r>
              <a:rPr lang="hr-HR" sz="2000"/>
              <a:t>, </a:t>
            </a:r>
            <a:r>
              <a:rPr lang="hr-HR" sz="2000" i="1"/>
              <a:t>znati</a:t>
            </a:r>
            <a:r>
              <a:rPr lang="hr-HR" sz="2000"/>
              <a:t> i sl.</a:t>
            </a:r>
          </a:p>
          <a:p>
            <a:pPr>
              <a:lnSpc>
                <a:spcPct val="80000"/>
              </a:lnSpc>
            </a:pPr>
            <a:endParaRPr lang="hr-HR" sz="2000"/>
          </a:p>
          <a:p>
            <a:pPr>
              <a:lnSpc>
                <a:spcPct val="80000"/>
              </a:lnSpc>
            </a:pPr>
            <a:r>
              <a:rPr lang="hr-HR" sz="2000"/>
              <a:t>Iako su to u načelu sasvim logična očekivanja, potrebno je učiniti korak dalje u operacionalizaciji ovako postavljenih ishoda</a:t>
            </a:r>
          </a:p>
          <a:p>
            <a:pPr>
              <a:lnSpc>
                <a:spcPct val="80000"/>
              </a:lnSpc>
            </a:pPr>
            <a:endParaRPr lang="hr-HR" sz="2000"/>
          </a:p>
          <a:p>
            <a:pPr>
              <a:lnSpc>
                <a:spcPct val="80000"/>
              </a:lnSpc>
            </a:pPr>
            <a:r>
              <a:rPr lang="hr-HR" sz="2000"/>
              <a:t>Nastavnik mora obznaniti svoja očekivanja o tome što će studenti morati demonstrirati kako bi potvrdili da su nešto naučili, razumjeli, usvojili, osvijestili i sl.</a:t>
            </a:r>
          </a:p>
          <a:p>
            <a:pPr>
              <a:lnSpc>
                <a:spcPct val="80000"/>
              </a:lnSpc>
            </a:pPr>
            <a:endParaRPr lang="hr-HR" sz="2000" b="1" i="1"/>
          </a:p>
          <a:p>
            <a:pPr>
              <a:lnSpc>
                <a:spcPct val="80000"/>
              </a:lnSpc>
            </a:pPr>
            <a:r>
              <a:rPr lang="hr-HR" sz="2000"/>
              <a:t>Na primjeru Anatomije nedovoljno precizan ishod učenja mogao je glasiti: </a:t>
            </a:r>
            <a:r>
              <a:rPr lang="hr-HR" sz="2000" i="1"/>
              <a:t>studenti će naučiti a. carotis communis s njenim terminalnim granama</a:t>
            </a:r>
            <a:r>
              <a:rPr lang="hr-HR" sz="2000"/>
              <a:t> (ovako je pisalo do sada) </a:t>
            </a:r>
          </a:p>
          <a:p>
            <a:pPr>
              <a:lnSpc>
                <a:spcPct val="80000"/>
              </a:lnSpc>
            </a:pPr>
            <a:endParaRPr lang="hr-HR" sz="2000"/>
          </a:p>
          <a:p>
            <a:pPr>
              <a:lnSpc>
                <a:spcPct val="80000"/>
              </a:lnSpc>
            </a:pPr>
            <a:r>
              <a:rPr lang="hr-HR" sz="2000"/>
              <a:t>Iz ovakve formulacije nije jasno što student mora demonstrirati kako bi dokazao da je naučio navedenu arteriju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Razine ishoda učenja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U svijetu je najraširenija primjena Bloomove taksonomije obrazovnih postignuća (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znanja i vještina</a:t>
            </a: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koja je učinjena (kasnije i revidirana) na temelju opsežnog istraživanja procesa nastave i učenja</a:t>
            </a:r>
          </a:p>
          <a:p>
            <a:pPr algn="just">
              <a:lnSpc>
                <a:spcPct val="80000"/>
              </a:lnSpc>
            </a:pPr>
            <a:endParaRPr lang="hr-H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</a:pP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U spomenutoj taksonomiji predstavljeno je šest temeljnih razina postignuća studenata koje se kreću od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najnižih </a:t>
            </a: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 za studente najmanje zahtjevnih odnosno onih koje pretpostavljaju jednostavnije pristupe učenju prema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višim</a:t>
            </a: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razinama koje su zahtjevnije za studente i pretpostavljaju korištenje složenijih pristupa učenju.</a:t>
            </a:r>
          </a:p>
          <a:p>
            <a:pPr algn="just">
              <a:lnSpc>
                <a:spcPct val="80000"/>
              </a:lnSpc>
            </a:pPr>
            <a:endParaRPr lang="hr-H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</a:pP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Nastavnik autonomno odlučuje - a s obzirom na prirodu kolegija i njegovog položaja u cjelokupnom studijom programu - do koje razine želi dovesti studente u određenim segmentima programa</a:t>
            </a:r>
          </a:p>
          <a:p>
            <a:pPr>
              <a:lnSpc>
                <a:spcPct val="80000"/>
              </a:lnSpc>
            </a:pPr>
            <a:endParaRPr lang="hr-HR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PREMA KOJIM KRITERIJIMA NASTAVNIK ODLUČUJE O RAZINI?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  <a:p>
            <a:endParaRPr lang="hr-HR"/>
          </a:p>
          <a:p>
            <a:r>
              <a:rPr lang="hr-HR"/>
              <a:t>Razini studija (veza s kvalifikacijskim okvirom)</a:t>
            </a:r>
          </a:p>
          <a:p>
            <a:r>
              <a:rPr lang="hr-HR"/>
              <a:t>Zahtjevima tržišta rada</a:t>
            </a:r>
          </a:p>
          <a:p>
            <a:r>
              <a:rPr lang="hr-HR"/>
              <a:t>Zahtjevima vezanim uz nastavak obrazovanja</a:t>
            </a:r>
          </a:p>
          <a:p>
            <a:r>
              <a:rPr lang="hr-HR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6 RAZINA (OBRAZOVNIH) POSTIGNUĆA - ZNANJE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8208963" cy="4403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2400" b="1"/>
              <a:t>POZNAVANJE ČINJENICA</a:t>
            </a:r>
            <a:r>
              <a:rPr lang="hr-HR" sz="2400"/>
              <a:t> (sposobnost prizivanja činjenica, klasifikacija, definicija, teorija)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2400" b="1"/>
              <a:t>RAZUMIJEVANJE</a:t>
            </a:r>
            <a:r>
              <a:rPr lang="hr-HR" sz="2400"/>
              <a:t> (sposobnost transfera podataka iz jednog oblika u drugi; interpretacija važnosti podatka)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2400" b="1"/>
              <a:t>PRIMJENA</a:t>
            </a:r>
            <a:r>
              <a:rPr lang="hr-HR" sz="2400"/>
              <a:t> (sposobnost primjene znanja u novoj situaciji, iskustva ) 	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2400" b="1"/>
              <a:t>ANALIZA</a:t>
            </a:r>
            <a:r>
              <a:rPr lang="hr-HR" sz="2400"/>
              <a:t> (sposobnost razdvajanja informacija na različite dijelove)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2400" b="1"/>
              <a:t>VREDNOVANJE</a:t>
            </a:r>
            <a:r>
              <a:rPr lang="hr-HR" sz="2400"/>
              <a:t> (sposobnost davanja procjena, argumenata, kritika)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sz="2400" b="1"/>
              <a:t>SINTEZA/STVARANJE</a:t>
            </a:r>
            <a:r>
              <a:rPr lang="hr-HR" sz="2400"/>
              <a:t> (sposobnost stvaranja novih informacija ili uradaka na osnovi prikupljenih podataka)</a:t>
            </a:r>
          </a:p>
          <a:p>
            <a:pPr marL="609600" indent="-609600">
              <a:lnSpc>
                <a:spcPct val="90000"/>
              </a:lnSpc>
            </a:pPr>
            <a:endParaRPr lang="hr-HR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Temeljno pitanje: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hr-HR" sz="2800"/>
              <a:t>Što studenti trebaju znati/moći i učiniti kada završe studij</a:t>
            </a:r>
          </a:p>
          <a:p>
            <a:pPr algn="ctr">
              <a:buFontTx/>
              <a:buNone/>
            </a:pPr>
            <a:r>
              <a:rPr lang="hr-HR" sz="2800"/>
              <a:t> ili</a:t>
            </a:r>
          </a:p>
          <a:p>
            <a:pPr algn="ctr">
              <a:buFontTx/>
              <a:buNone/>
            </a:pPr>
            <a:r>
              <a:rPr lang="hr-HR" sz="2800"/>
              <a:t>Koje kompetencije treba posjedovati student nakon završetka studijskog programa</a:t>
            </a:r>
          </a:p>
          <a:p>
            <a:pPr algn="ctr">
              <a:buFontTx/>
              <a:buNone/>
            </a:pPr>
            <a:r>
              <a:rPr lang="hr-HR" sz="2800"/>
              <a:t>ili</a:t>
            </a:r>
          </a:p>
          <a:p>
            <a:pPr algn="ctr">
              <a:buFontTx/>
              <a:buNone/>
            </a:pPr>
            <a:r>
              <a:rPr lang="hr-HR" sz="2800"/>
              <a:t>Razmislite, kakav bi trebao biti liječnik koji bi vas liječio </a:t>
            </a:r>
          </a:p>
          <a:p>
            <a:pPr algn="ctr">
              <a:buFontTx/>
              <a:buNone/>
            </a:pPr>
            <a:endParaRPr lang="hr-HR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6 RAZINA UMIJEĆA / VJEŠTINA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1. oponašanje</a:t>
            </a:r>
          </a:p>
          <a:p>
            <a:r>
              <a:rPr lang="hr-HR"/>
              <a:t>2. ustaljen način rada</a:t>
            </a:r>
          </a:p>
          <a:p>
            <a:r>
              <a:rPr lang="hr-HR"/>
              <a:t>3. prilagodba na različite okolnosti</a:t>
            </a:r>
          </a:p>
          <a:p>
            <a:r>
              <a:rPr lang="hr-HR"/>
              <a:t>4. fleksibilnost u tijeku primjene</a:t>
            </a:r>
          </a:p>
          <a:p>
            <a:r>
              <a:rPr lang="hr-HR"/>
              <a:t>5. uvježbani “rutinski” postupci</a:t>
            </a:r>
          </a:p>
          <a:p>
            <a:r>
              <a:rPr lang="hr-HR"/>
              <a:t>6. vlastiti stil rada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Reforma kurikuluma temeljena na ishodima učenja</a:t>
            </a:r>
            <a:br>
              <a:rPr lang="hr-HR" sz="2800"/>
            </a:br>
            <a:endParaRPr lang="hr-HR" sz="2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z="2400"/>
              <a:t>Studijski programi, reformirani sukladno koncepciji mjerljivih ishoda učenja, omogućit će razvijanje nacionalnoga kvalifikacijskog okvira i prevođenje akademskih profila i kvalifikacija ostvarenih na Sveučilištu u Europski kvalifikacijski okvir. Svi studijski programi razvijat će znanja, vještine te opće i profesionalne kompetencije (generičke kompetencije). Zbog toga će svi nastavnici Sveučilišta svladati metodologiju definiranja ishoda učenja, izgradnje kurikuluma na temelju definiranih ishoda i razvijanje metodologije i instrumentarija za učenje i njihovo provjeravanje. (Strategija Sveučilišta u Rijeci, str. 21.)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Postupci/pitanja pri (re)definiranju studijskih programa (2/3)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hr-HR" sz="2800"/>
              <a:t>Na razini pojedinačnog predmeta</a:t>
            </a:r>
          </a:p>
          <a:p>
            <a:pPr marL="990600" lvl="1" indent="-533400">
              <a:buFontTx/>
              <a:buAutoNum type="arabicPeriod"/>
            </a:pPr>
            <a:r>
              <a:rPr lang="hr-HR" sz="2400"/>
              <a:t>Koje opće i specifične kompetencije treba imati student po završetku predmeta?</a:t>
            </a:r>
          </a:p>
          <a:p>
            <a:pPr marL="990600" lvl="1" indent="-533400">
              <a:buFontTx/>
              <a:buAutoNum type="arabicPeriod"/>
            </a:pPr>
            <a:r>
              <a:rPr lang="hr-HR" sz="2400"/>
              <a:t>Koji su ishodi učenja predviđeni?</a:t>
            </a:r>
          </a:p>
          <a:p>
            <a:pPr marL="990600" lvl="1" indent="-533400">
              <a:buFontTx/>
              <a:buAutoNum type="arabicPeriod"/>
            </a:pPr>
            <a:r>
              <a:rPr lang="hr-HR" sz="2400" i="1"/>
              <a:t>Kojim ćemo sadržajima, metodama i načinima provjere znanja ostvariti predviđene ishode?</a:t>
            </a:r>
          </a:p>
          <a:p>
            <a:pPr marL="990600" lvl="1" indent="-533400">
              <a:buFontTx/>
              <a:buAutoNum type="arabicPeriod"/>
            </a:pPr>
            <a:r>
              <a:rPr lang="hr-HR" sz="2400"/>
              <a:t>Jesu li obveze studenata usklađene s ECTS bodovima (zadaci, literatura...)</a:t>
            </a:r>
          </a:p>
          <a:p>
            <a:pPr marL="990600" lvl="1" indent="-533400">
              <a:buFontTx/>
              <a:buAutoNum type="arabicPeriod"/>
            </a:pPr>
            <a:r>
              <a:rPr lang="hr-HR" sz="2400"/>
              <a:t>Je li program pojedinačnog predmeta usklađen sa zakonskim odredbama (Statut, Pravilnik..)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Ishodi učenja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Za svaki studijski program potrebno je definirati što bi student trebao znati nakon uspješno završenog studijskog programa </a:t>
            </a:r>
          </a:p>
          <a:p>
            <a:endParaRPr lang="hr-HR"/>
          </a:p>
          <a:p>
            <a:r>
              <a:rPr lang="hr-HR"/>
              <a:t>Definiranje ishoda učenja treba započeti “od vrha”!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Plan i program kolegija - bitni elementi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/>
          </a:p>
          <a:p>
            <a:pPr>
              <a:lnSpc>
                <a:spcPct val="90000"/>
              </a:lnSpc>
            </a:pPr>
            <a:r>
              <a:rPr lang="hr-HR"/>
              <a:t>I.   </a:t>
            </a:r>
            <a:r>
              <a:rPr lang="hr-HR">
                <a:solidFill>
                  <a:schemeClr val="folHlink"/>
                </a:solidFill>
              </a:rPr>
              <a:t>Ishodi učenja</a:t>
            </a:r>
          </a:p>
          <a:p>
            <a:pPr>
              <a:lnSpc>
                <a:spcPct val="90000"/>
              </a:lnSpc>
            </a:pPr>
            <a:r>
              <a:rPr lang="hr-HR"/>
              <a:t>II.  </a:t>
            </a:r>
            <a:r>
              <a:rPr lang="hr-HR">
                <a:solidFill>
                  <a:schemeClr val="folHlink"/>
                </a:solidFill>
              </a:rPr>
              <a:t>Metoda poučavanja</a:t>
            </a:r>
            <a:r>
              <a:rPr lang="hr-HR"/>
              <a:t> (predavanja, seminari, vježbe, rad na terenu, samostalno učenje...)</a:t>
            </a:r>
          </a:p>
          <a:p>
            <a:pPr>
              <a:lnSpc>
                <a:spcPct val="90000"/>
              </a:lnSpc>
            </a:pPr>
            <a:r>
              <a:rPr lang="hr-HR"/>
              <a:t>III. </a:t>
            </a:r>
            <a:r>
              <a:rPr lang="hr-HR">
                <a:solidFill>
                  <a:schemeClr val="folHlink"/>
                </a:solidFill>
              </a:rPr>
              <a:t>Provedba</a:t>
            </a:r>
            <a:r>
              <a:rPr lang="hr-HR"/>
              <a:t> (broj sati pojedine nastave, mjesto, tko poučava...)</a:t>
            </a:r>
          </a:p>
          <a:p>
            <a:pPr>
              <a:lnSpc>
                <a:spcPct val="90000"/>
              </a:lnSpc>
            </a:pPr>
            <a:r>
              <a:rPr lang="hr-HR"/>
              <a:t>IV. </a:t>
            </a:r>
            <a:r>
              <a:rPr lang="hr-HR">
                <a:solidFill>
                  <a:schemeClr val="folHlink"/>
                </a:solidFill>
              </a:rPr>
              <a:t>Provjera znanja</a:t>
            </a:r>
            <a:r>
              <a:rPr lang="hr-HR"/>
              <a:t> – evaluacija (oblik ispita)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su ishodi učenja?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Precizan iskaz o tome što će studenti znati ili biti u stanju učiniti nakon završetka određenog perioda učenja </a:t>
            </a:r>
          </a:p>
          <a:p>
            <a:r>
              <a:rPr lang="hr-HR"/>
              <a:t>Osnova za definiranje sadržaja, metoda nastave, načina vrednovanja znanja</a:t>
            </a:r>
          </a:p>
          <a:p>
            <a:r>
              <a:rPr lang="hr-HR"/>
              <a:t>Mogu se definirati na razini programa, predmeta, nastavne cjeline, nastavnog sata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ISHODI UČENJA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r-H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Prilikom formuliranja ishoda učenja važno je precizno izraziti željenu aktivnost studenata kojom će demonstrirati stečeno/usvojeno znanje ili vještinu</a:t>
            </a:r>
            <a:r>
              <a:rPr lang="hr-HR" sz="2800"/>
              <a:t> </a:t>
            </a:r>
          </a:p>
          <a:p>
            <a:endParaRPr lang="hr-HR" sz="2800"/>
          </a:p>
          <a:p>
            <a:r>
              <a:rPr lang="hr-H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Radi se upravo o onim aktivnostima koje će se mjeriti odnosno pratiti i na temelju koje će nastavnik ocijeniti postignuće studenata</a:t>
            </a:r>
            <a:r>
              <a:rPr lang="hr-HR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/>
              <a:t>O OPSEGU, DOSEGU I AMBICIOZNOSTI FORMULIRANJA ISHODA: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38835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800"/>
              <a:t>Važno je odrediti i razlikovati vremenski doseg i provjerljivost ishoda učenja u tom vremenu:</a:t>
            </a:r>
          </a:p>
          <a:p>
            <a:pPr>
              <a:lnSpc>
                <a:spcPct val="80000"/>
              </a:lnSpc>
            </a:pPr>
            <a:endParaRPr lang="hr-HR" sz="2800"/>
          </a:p>
          <a:p>
            <a:pPr lvl="1">
              <a:lnSpc>
                <a:spcPct val="80000"/>
              </a:lnSpc>
            </a:pPr>
            <a:r>
              <a:rPr lang="hr-HR" sz="2400"/>
              <a:t>Nakon završetka obrazovanja (vizija studijskog programa)</a:t>
            </a:r>
          </a:p>
          <a:p>
            <a:pPr lvl="1">
              <a:lnSpc>
                <a:spcPct val="80000"/>
              </a:lnSpc>
            </a:pPr>
            <a:r>
              <a:rPr lang="hr-HR" sz="2400">
                <a:solidFill>
                  <a:srgbClr val="008000"/>
                </a:solidFill>
              </a:rPr>
              <a:t>Nakon perioda predviđenog za realizaciju određenog nastavnog predmeta (detaljni izvedbeni nastavni program kolegija (DINP))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Nakon jednog nastavnog sata tog predmeta (planiranje nastavne pripreme)</a:t>
            </a:r>
          </a:p>
          <a:p>
            <a:pPr>
              <a:lnSpc>
                <a:spcPct val="80000"/>
              </a:lnSpc>
            </a:pPr>
            <a:endParaRPr lang="hr-HR" sz="2800"/>
          </a:p>
          <a:p>
            <a:pPr>
              <a:lnSpc>
                <a:spcPct val="80000"/>
              </a:lnSpc>
            </a:pPr>
            <a:r>
              <a:rPr lang="hr-HR" sz="2800"/>
              <a:t>Potrebno je voditi računa o realizaciji svih ishoda učenja u predviđenom vremenu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1064</Words>
  <Application>Microsoft Office PowerPoint</Application>
  <PresentationFormat>On-screen Show (4:3)</PresentationFormat>
  <Paragraphs>128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Arial Narrow</vt:lpstr>
      <vt:lpstr>Default Design</vt:lpstr>
      <vt:lpstr> IZRADA NASTAVNIH PROGRAMA PREMA PRISTUPU TEMELJENOM NA ISHODIMA UČENJA  Program osposobljavanja sveučilišnih nastavnika  Medicinski fakultet Sveučilišta u Rijeci Prof.dr.sc. Dragica Bobinac</vt:lpstr>
      <vt:lpstr>Temeljno pitanje:</vt:lpstr>
      <vt:lpstr>Reforma kurikuluma temeljena na ishodima učenja </vt:lpstr>
      <vt:lpstr>Postupci/pitanja pri (re)definiranju studijskih programa (2/3)</vt:lpstr>
      <vt:lpstr>Ishodi učenja</vt:lpstr>
      <vt:lpstr>Plan i program kolegija - bitni elementi</vt:lpstr>
      <vt:lpstr>Što su ishodi učenja?</vt:lpstr>
      <vt:lpstr>ISHODI UČENJA</vt:lpstr>
      <vt:lpstr>O OPSEGU, DOSEGU I AMBICIOZNOSTI FORMULIRANJA ISHODA:</vt:lpstr>
      <vt:lpstr>ISHODI UČENJA</vt:lpstr>
      <vt:lpstr>DVIJE (JEDNOSTAVNE) UPUTE ZA PRAVILNO FORMULIRANJE ISHODA UČENJA:</vt:lpstr>
      <vt:lpstr>I OVO MOŽE POMOĆI:</vt:lpstr>
      <vt:lpstr>I OVO MOŽE POMOĆI – GLAGOLI!</vt:lpstr>
      <vt:lpstr>Primjer pisanja ishoda učenja</vt:lpstr>
      <vt:lpstr>Primjer jednog nastavnog sata anatomije – definirati ishode učenja</vt:lpstr>
      <vt:lpstr>KOMENTARI</vt:lpstr>
      <vt:lpstr>Razine ishoda učenja </vt:lpstr>
      <vt:lpstr>PREMA KOJIM KRITERIJIMA NASTAVNIK ODLUČUJE O RAZINI?</vt:lpstr>
      <vt:lpstr>6 RAZINA (OBRAZOVNIH) POSTIGNUĆA - ZNANJE </vt:lpstr>
      <vt:lpstr>6 RAZINA UMIJEĆA / VJEŠTINA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Bobinac</dc:creator>
  <cp:lastModifiedBy>Marina</cp:lastModifiedBy>
  <cp:revision>6</cp:revision>
  <dcterms:created xsi:type="dcterms:W3CDTF">2008-02-28T00:27:33Z</dcterms:created>
  <dcterms:modified xsi:type="dcterms:W3CDTF">2015-05-27T12:23:53Z</dcterms:modified>
</cp:coreProperties>
</file>